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74" r:id="rId4"/>
    <p:sldId id="275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4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7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88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9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89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54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52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23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6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1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1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0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4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16E2E8-7B79-4CD5-8036-A3995FE99E40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717A64-625D-47B0-AD84-408D2C884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6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cgb.ru/koronavirus/vakcina/index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g.polarmed.ru/" TargetMode="External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975621"/>
            <a:ext cx="8574622" cy="2616199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latin typeface="Open Sans"/>
                <a:ea typeface="Open Sans"/>
                <a:cs typeface="Open Sans"/>
              </a:rPr>
              <a:t>Иммунопрофилактика  </a:t>
            </a:r>
            <a:r>
              <a:rPr lang="ru-RU" altLang="en-US" dirty="0" err="1" smtClean="0">
                <a:latin typeface="Open Sans"/>
                <a:ea typeface="Open Sans"/>
                <a:cs typeface="Open Sans"/>
              </a:rPr>
              <a:t>коронавирусной</a:t>
            </a:r>
            <a:r>
              <a:rPr lang="ru-RU" altLang="en-US" dirty="0" smtClean="0">
                <a:latin typeface="Open Sans"/>
                <a:ea typeface="Open Sans"/>
                <a:cs typeface="Open Sans"/>
              </a:rPr>
              <a:t> инфекции, вызываемой  вирусом </a:t>
            </a:r>
            <a:r>
              <a:rPr lang="en-US" altLang="en-US" dirty="0" smtClean="0">
                <a:latin typeface="Open Sans"/>
                <a:ea typeface="Open Sans"/>
                <a:cs typeface="Open Sans"/>
              </a:rPr>
              <a:t>SARS-CoV-2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41375" y="5079146"/>
            <a:ext cx="6392009" cy="1655762"/>
          </a:xfrm>
        </p:spPr>
        <p:txBody>
          <a:bodyPr>
            <a:normAutofit fontScale="92500"/>
          </a:bodyPr>
          <a:lstStyle/>
          <a:p>
            <a:pPr algn="l"/>
            <a:endParaRPr lang="ru-RU" dirty="0" smtClean="0">
              <a:latin typeface="Open Sans"/>
            </a:endParaRPr>
          </a:p>
          <a:p>
            <a:pPr algn="l"/>
            <a:endParaRPr lang="ru-RU" dirty="0">
              <a:latin typeface="Open Sans"/>
            </a:endParaRPr>
          </a:p>
          <a:p>
            <a:pPr algn="l"/>
            <a:endParaRPr lang="ru-RU" dirty="0" smtClean="0">
              <a:latin typeface="Open Sans"/>
            </a:endParaRPr>
          </a:p>
          <a:p>
            <a:pPr algn="l"/>
            <a:r>
              <a:rPr lang="ru-RU" dirty="0" smtClean="0">
                <a:latin typeface="Open Sans"/>
              </a:rPr>
              <a:t>Информация предоставлена ГОБУЗ « ОЦГБ» 2021 год </a:t>
            </a:r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200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49469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  <a:t>Какие побочные эффекты могут быть после прививки?</a:t>
            </a:r>
            <a:r>
              <a:rPr lang="ru-RU" altLang="en-US" b="1" i="1" u="sng" dirty="0" smtClean="0">
                <a:latin typeface="Open Sans"/>
                <a:ea typeface="Open Sans"/>
                <a:cs typeface="Times New Roman" panose="02020603050405020304" pitchFamily="18" charset="0"/>
              </a:rPr>
              <a:t/>
            </a:r>
            <a:br>
              <a:rPr lang="ru-RU" altLang="en-US" b="1" i="1" u="sng" dirty="0" smtClean="0">
                <a:latin typeface="Open Sans"/>
                <a:ea typeface="Open Sans"/>
                <a:cs typeface="Times New Roman" panose="02020603050405020304" pitchFamily="18" charset="0"/>
              </a:rPr>
            </a:br>
            <a:endParaRPr lang="ru-RU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253421" cy="3124201"/>
          </a:xfrm>
        </p:spPr>
        <p:txBody>
          <a:bodyPr>
            <a:noAutofit/>
          </a:bodyPr>
          <a:lstStyle/>
          <a:p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В большинстве случаев прививка переносится хорошо, побочные эффекты не наблюдаются. В редких случаях возможны следующие реакции: повышение температуры тела, головная боль, слабость, усталость, боль в мышцах и суставах, заложенность носа, першение в горле, сыпь, аллергические реакции. Обычно все симптомы проходят через 1-2 дня. При температуре выше 38,0 можно принять парацетамол или ибупрофен. </a:t>
            </a:r>
          </a:p>
          <a:p>
            <a:r>
              <a:rPr lang="ru-RU" sz="2000" dirty="0" smtClean="0">
                <a:latin typeface="Open Sans"/>
              </a:rPr>
              <a:t>Если вышеперечисленные симптомы сохраняются дольше 2-3 дней обратитесь, пожалуйста, к врачу: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Open Sans"/>
              </a:rPr>
              <a:t>Прием в поликлинике ежедневно с 8.00 до 20.00, в субботу с 9.00 до 14.00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Open Sans"/>
              </a:rPr>
              <a:t>Приемное отделение ГОБУЗ «ОЦГБ» – круглосуточно, телефон </a:t>
            </a:r>
            <a:r>
              <a:rPr lang="ru-RU" sz="2000" dirty="0" smtClean="0">
                <a:latin typeface="Open Sans"/>
                <a:cs typeface="Times New Roman" panose="02020603050405020304" pitchFamily="18" charset="0"/>
              </a:rPr>
              <a:t>8(81552)</a:t>
            </a:r>
            <a:r>
              <a:rPr lang="en-US" sz="2000" dirty="0" smtClean="0">
                <a:latin typeface="Open Sans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Open Sans"/>
                <a:cs typeface="Times New Roman" panose="02020603050405020304" pitchFamily="18" charset="0"/>
              </a:rPr>
              <a:t>5-29-54 или 8 958 587 09 22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Open Sans"/>
              </a:rPr>
              <a:t>Вызвать врача на дом ( ежедневно с 8.00 до 18.00   в субботу с9.00 до 14.00) можно по телефону </a:t>
            </a:r>
            <a:r>
              <a:rPr lang="ru-RU" sz="2000" dirty="0" smtClean="0">
                <a:latin typeface="Open Sans"/>
                <a:cs typeface="Times New Roman" panose="02020603050405020304" pitchFamily="18" charset="0"/>
              </a:rPr>
              <a:t>8 (81552) </a:t>
            </a:r>
            <a:r>
              <a:rPr lang="ru-RU" sz="2000" dirty="0" smtClean="0">
                <a:latin typeface="Open Sans"/>
              </a:rPr>
              <a:t>5-22-08 или 8 958 587 09 88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Open Sans"/>
              </a:rPr>
              <a:t>При резком ухудшении состояния вызов скорой медицинской помощи – 112 (103). </a:t>
            </a:r>
          </a:p>
          <a:p>
            <a:pPr>
              <a:buFontTx/>
              <a:buChar char="-"/>
            </a:pPr>
            <a:endParaRPr lang="ru-RU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705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  <a:t>Стоит ли перед вакцинацией делать ПЦР-тест на </a:t>
            </a:r>
            <a:r>
              <a:rPr lang="ru-RU" altLang="en-US" b="1" i="1" dirty="0" err="1" smtClean="0">
                <a:latin typeface="Open Sans"/>
                <a:ea typeface="Open Sans"/>
                <a:cs typeface="Times New Roman" panose="02020603050405020304" pitchFamily="18" charset="0"/>
              </a:rPr>
              <a:t>ковид</a:t>
            </a:r>
            <a: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  <a:t> и сдавать анализ крови на антитела или это излишне?</a:t>
            </a:r>
            <a:b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</a:br>
            <a:endParaRPr lang="ru-RU" b="1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>В письме, направленном Минздравом России в субъекты Российской Федерации, отдельно отмечено, что при подготовке к вакцинации </a:t>
            </a:r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>отсутствует</a:t>
            </a:r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> необходимость проведения лабораторных исследований на наличие иммуноглобулина G и М. Исследование методом ПЦР перед вакцинацией проводится только при положительном эпидемиологическом анамнезе ( прямой контакт с инфицированными Sars-cov-2 ( установленный диагноз) в течение последних 14 дней). В любом случае показания для обследования определяет  врач. </a:t>
            </a:r>
            <a:endParaRPr lang="ru-RU" altLang="en-US" b="1" u="sng" dirty="0" smtClean="0">
              <a:latin typeface="Open Sans"/>
              <a:ea typeface="Open Sans"/>
              <a:cs typeface="Times New Roman" panose="02020603050405020304" pitchFamily="18" charset="0"/>
            </a:endParaRP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770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b="1" i="1" dirty="0" smtClean="0">
                <a:latin typeface="Open Sans"/>
              </a:rPr>
              <a:t>Как подготовиться к вакцинации?</a:t>
            </a:r>
            <a:endParaRPr lang="ru-RU" b="1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Лучше всего - отказаться от алкоголя за сутки перед инъекцией!</a:t>
            </a:r>
          </a:p>
          <a:p>
            <a:pPr algn="just"/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 В день прививки стоит ограничить физические нагрузки, а также избегать перепадов температуры</a:t>
            </a:r>
          </a:p>
          <a:p>
            <a:pPr algn="just"/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 За несколько дней до вакцинации необходимо исключить из рациона продукты питания, которые могут вызвать даже лёгкую аллергическую реакцию</a:t>
            </a:r>
          </a:p>
          <a:p>
            <a:pPr algn="just"/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 В течение 24 часов после вакцинации стоит воздержаться от всех видов деятельности, требующих повышенного внимания, быстроты психической и двигательной реакции</a:t>
            </a:r>
          </a:p>
          <a:p>
            <a:pPr algn="just"/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Вакцинацию 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другими вакцинами необходимо начинать не </a:t>
            </a:r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ранее, 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чем через 30 дней после введения вакцины</a:t>
            </a:r>
          </a:p>
          <a:p>
            <a:endParaRPr lang="ru-RU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484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857" y="140676"/>
            <a:ext cx="10018713" cy="1752599"/>
          </a:xfrm>
        </p:spPr>
        <p:txBody>
          <a:bodyPr/>
          <a:lstStyle/>
          <a:p>
            <a:r>
              <a:rPr lang="ru-RU" altLang="en-US" b="1" i="1" dirty="0" smtClean="0">
                <a:latin typeface="Open Sans"/>
                <a:ea typeface="Open Sans"/>
                <a:cs typeface="Open Sans"/>
              </a:rPr>
              <a:t>Как проводится вакцинация?</a:t>
            </a:r>
            <a:br>
              <a:rPr lang="ru-RU" altLang="en-US" b="1" i="1" dirty="0" smtClean="0">
                <a:latin typeface="Open Sans"/>
                <a:ea typeface="Open Sans"/>
                <a:cs typeface="Open Sans"/>
              </a:rPr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en-US" sz="2000" dirty="0" smtClean="0">
                <a:latin typeface="Open Sans"/>
                <a:ea typeface="Open Sans"/>
                <a:cs typeface="Open Sans"/>
              </a:rPr>
              <a:t>1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. Первый этап -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осмотр врач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а.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2. Второй этап -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подготовка препарата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. Вакцина хранится в замороженном виде, и перед применением её необходимо разморозить.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3. Заключительный этап -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наблюдение после прививки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 (30 минут).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en-US" sz="2000" dirty="0">
                <a:latin typeface="Open Sans"/>
                <a:ea typeface="Open Sans"/>
                <a:cs typeface="Open Sans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altLang="en-US" sz="2000" dirty="0">
              <a:latin typeface="Open Sans"/>
              <a:ea typeface="Open Sans"/>
              <a:cs typeface="Open Sans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К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вакцинации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 допускаются люди, заполнившие анкету пациента и не имеющие противопоказаний к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вакцинации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.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Перед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 введением препарата врач проведет </a:t>
            </a:r>
            <a:r>
              <a:rPr lang="ru-RU" altLang="en-US" sz="2000" b="1" dirty="0">
                <a:latin typeface="Open Sans"/>
                <a:ea typeface="Open Sans"/>
                <a:cs typeface="Times New Roman" panose="02020603050405020304" pitchFamily="18" charset="0"/>
              </a:rPr>
              <a:t>осмотр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, измерит температуру, частоту сердечных сокращений и давление, соберет эпидемиологический анамнез, осмотрит зев и попросит заполнить форму информированного добровольного согласия на проведение </a:t>
            </a:r>
            <a:r>
              <a:rPr lang="ru-RU" altLang="en-US" sz="2000" b="1" dirty="0" smtClean="0">
                <a:latin typeface="Open Sans"/>
                <a:ea typeface="Open Sans"/>
                <a:cs typeface="Times New Roman" panose="02020603050405020304" pitchFamily="18" charset="0"/>
              </a:rPr>
              <a:t>вакцинации</a:t>
            </a:r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 ( анкета, информированное согласие – доступны для 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скачивания </a:t>
            </a:r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на сайте ГОБУЗ «ОЦГБ» </a:t>
            </a:r>
            <a:r>
              <a:rPr lang="ru-RU" altLang="en-US" sz="2000" dirty="0">
                <a:latin typeface="Open Sans"/>
                <a:ea typeface="Open Sans"/>
                <a:cs typeface="Times New Roman" panose="02020603050405020304" pitchFamily="18" charset="0"/>
              </a:rPr>
              <a:t>по ссылке </a:t>
            </a:r>
            <a:r>
              <a:rPr lang="en-US" altLang="en-US" sz="2000" dirty="0">
                <a:latin typeface="Open Sans"/>
                <a:ea typeface="Open Sans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altLang="en-US" sz="2000" dirty="0" smtClean="0">
                <a:latin typeface="Open Sans"/>
                <a:ea typeface="Open Sans"/>
                <a:cs typeface="Times New Roman" panose="02020603050405020304" pitchFamily="18" charset="0"/>
                <a:hlinkClick r:id="rId2"/>
              </a:rPr>
              <a:t>ocgb.ru/koronavirus/vakcina/index.php</a:t>
            </a:r>
            <a:r>
              <a:rPr lang="ru-RU" altLang="en-US" sz="2000" dirty="0" smtClean="0">
                <a:latin typeface="Open Sans"/>
                <a:ea typeface="Open Sans"/>
                <a:cs typeface="Times New Roman" panose="02020603050405020304" pitchFamily="18" charset="0"/>
              </a:rPr>
              <a:t>).</a:t>
            </a:r>
            <a:endParaRPr lang="ru-RU" altLang="en-US" sz="2000" dirty="0">
              <a:latin typeface="Open Sans"/>
              <a:ea typeface="Open Sans"/>
              <a:cs typeface="Times New Roman" panose="02020603050405020304" pitchFamily="18" charset="0"/>
            </a:endParaRPr>
          </a:p>
          <a:p>
            <a:endParaRPr lang="ru-RU" altLang="en-US" sz="2000" dirty="0" smtClean="0">
              <a:latin typeface="Open Sans"/>
              <a:ea typeface="Open Sans"/>
              <a:cs typeface="Open Sans"/>
            </a:endParaRPr>
          </a:p>
          <a:p>
            <a:endParaRPr lang="ru-RU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798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Open Sans"/>
              </a:rPr>
              <a:t>Сама прививка быстрая и почти незаметная!</a:t>
            </a:r>
            <a:endParaRPr lang="ru-RU" b="1" dirty="0">
              <a:latin typeface="Open Sans"/>
            </a:endParaRPr>
          </a:p>
        </p:txBody>
      </p:sp>
      <p:pic>
        <p:nvPicPr>
          <p:cNvPr id="4" name="Picture 2" descr="Картинки по запросу &quot;картинка вакцинации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067" y="2315306"/>
            <a:ext cx="6797372" cy="38140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4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Open Sans"/>
              </a:rPr>
              <a:t> Если я старше 60 лет и у меня есть хроническое заболевание, можно ли мне делать прививку?</a:t>
            </a:r>
            <a:endParaRPr lang="ru-RU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Само по себе хроническое заболевание не является противопоказанием к прививке. Всё зависит от тяжести заболевания. </a:t>
            </a:r>
            <a:r>
              <a:rPr lang="ru-RU" dirty="0" smtClean="0"/>
              <a:t>Перед прививкой пациента осматривает врач. Очень важно рассказать врачу о всех имеющихся у Вас хронических заболеваниях, перечислить препараты, которые принимаете. Показания и противопоказания к вакцинации определяет врач. И обговаривает свое решение с пациентом.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Open Sans"/>
              </a:rPr>
              <a:t> Есть ли вероятность заболеть </a:t>
            </a:r>
            <a:r>
              <a:rPr lang="ru-RU" b="1" i="1" dirty="0" err="1">
                <a:latin typeface="Open Sans"/>
              </a:rPr>
              <a:t>коронавирусом</a:t>
            </a:r>
            <a:r>
              <a:rPr lang="ru-RU" b="1" i="1" dirty="0">
                <a:latin typeface="Open Sans"/>
              </a:rPr>
              <a:t> после прививки?</a:t>
            </a:r>
            <a:endParaRPr lang="ru-RU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Open Sans"/>
              </a:rPr>
              <a:t>Прививка защищает от тяжелых форм заболевания и возможных осложнений. Выработка защитных антител отмечается примерно на 42 день от первой прививки, поэтому необходимо даже после вакцинации соблюдать меры предосторожности: носить маску, соблюдать социальную дистанцию и избегать людных мест.</a:t>
            </a:r>
          </a:p>
          <a:p>
            <a:r>
              <a:rPr lang="ru-RU" dirty="0">
                <a:latin typeface="Open Sans"/>
              </a:rPr>
              <a:t>Вероятность заболеть, конечно, есть, но после вакцины заболевание будет протекать в легкой форме или бессимптомно. Риск тяжелых осложнений или летального исхода после вакцины гораздо ниже, чем без нее.</a:t>
            </a: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885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92369"/>
            <a:ext cx="10018713" cy="1752599"/>
          </a:xfrm>
        </p:spPr>
        <p:txBody>
          <a:bodyPr/>
          <a:lstStyle/>
          <a:p>
            <a:r>
              <a:rPr lang="ru-RU" b="1" i="1" dirty="0">
                <a:latin typeface="Open Sans"/>
              </a:rPr>
              <a:t>Можно ли пропустить вторую прививку?</a:t>
            </a:r>
            <a:endParaRPr lang="ru-RU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Open Sans"/>
              </a:rPr>
              <a:t> Вакцина «Спутник V» рассчитана на двукратное введение, после первой инъекции через 21 день вводится вторая. В течение трех недель идет формирование иммунитета, после чего пациент получает защиту от </a:t>
            </a:r>
            <a:r>
              <a:rPr lang="ru-RU" dirty="0" err="1">
                <a:latin typeface="Open Sans"/>
              </a:rPr>
              <a:t>коронавирусной</a:t>
            </a:r>
            <a:r>
              <a:rPr lang="ru-RU" dirty="0">
                <a:latin typeface="Open Sans"/>
              </a:rPr>
              <a:t> инфекции.</a:t>
            </a:r>
          </a:p>
          <a:p>
            <a:r>
              <a:rPr lang="ru-RU" dirty="0">
                <a:latin typeface="Open Sans"/>
              </a:rPr>
              <a:t>Пропустить вторую прививку нельзя. Эта схема была утверждена при производстве и клинических испытаниях вакцины, вакцина эффективна именно в случае двукратного введения. Однако в некоторых случаях, например если </a:t>
            </a:r>
            <a:r>
              <a:rPr lang="ru-RU" dirty="0" smtClean="0">
                <a:latin typeface="Open Sans"/>
              </a:rPr>
              <a:t>Вы </a:t>
            </a:r>
            <a:r>
              <a:rPr lang="ru-RU" dirty="0">
                <a:latin typeface="Open Sans"/>
              </a:rPr>
              <a:t>заболели, можно перенести время второй прививки. Решение об этом принимает врач.</a:t>
            </a: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90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latin typeface="Open Sans"/>
              </a:rPr>
              <a:t>Спасибо за внимание!</a:t>
            </a:r>
            <a:endParaRPr lang="ru-RU" sz="6600" i="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995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650" y="0"/>
            <a:ext cx="10018713" cy="1752599"/>
          </a:xfrm>
        </p:spPr>
        <p:txBody>
          <a:bodyPr/>
          <a:lstStyle/>
          <a:p>
            <a:r>
              <a:rPr lang="ru-RU" b="1" dirty="0">
                <a:latin typeface="Open Sans"/>
              </a:rPr>
              <a:t>Вакцинацию против </a:t>
            </a:r>
            <a:r>
              <a:rPr lang="en-US" b="1" dirty="0">
                <a:latin typeface="Open Sans"/>
              </a:rPr>
              <a:t>COVID</a:t>
            </a:r>
            <a:r>
              <a:rPr lang="ru-RU" b="1" dirty="0">
                <a:latin typeface="Open Sans"/>
              </a:rPr>
              <a:t>-19</a:t>
            </a:r>
            <a:endParaRPr lang="ru-RU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649" y="1576753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Open Sans"/>
              </a:rPr>
              <a:t>проводят вакциной «Гам-КОВИД- </a:t>
            </a:r>
            <a:r>
              <a:rPr lang="ru-RU" dirty="0" err="1">
                <a:latin typeface="Open Sans"/>
              </a:rPr>
              <a:t>Вак</a:t>
            </a:r>
            <a:r>
              <a:rPr lang="ru-RU" dirty="0">
                <a:latin typeface="Open Sans"/>
              </a:rPr>
              <a:t>» </a:t>
            </a:r>
            <a:endParaRPr lang="en-US" dirty="0" smtClean="0">
              <a:latin typeface="Open Sans"/>
            </a:endParaRPr>
          </a:p>
          <a:p>
            <a:pPr marL="0" indent="0">
              <a:buNone/>
            </a:pPr>
            <a:r>
              <a:rPr lang="ru-RU" altLang="en-US" dirty="0" smtClean="0">
                <a:latin typeface="Open Sans"/>
                <a:ea typeface="Open Sans"/>
                <a:cs typeface="Open Sans"/>
              </a:rPr>
              <a:t>(торговая марка «Спутник-</a:t>
            </a:r>
            <a:r>
              <a:rPr lang="en-US" altLang="en-US" dirty="0" smtClean="0">
                <a:latin typeface="Open Sans"/>
                <a:ea typeface="Open Sans"/>
                <a:cs typeface="Open Sans"/>
              </a:rPr>
              <a:t>V</a:t>
            </a:r>
            <a:r>
              <a:rPr lang="ru-RU" altLang="en-US" dirty="0" smtClean="0">
                <a:latin typeface="Open Sans"/>
                <a:ea typeface="Open Sans"/>
                <a:cs typeface="Open Sans"/>
              </a:rPr>
              <a:t>») </a:t>
            </a:r>
            <a:r>
              <a:rPr lang="ru-RU" dirty="0" smtClean="0">
                <a:latin typeface="Open Sans"/>
              </a:rPr>
              <a:t>гражданам старше 18 лет:</a:t>
            </a:r>
            <a:endParaRPr lang="en-US" dirty="0" smtClean="0">
              <a:latin typeface="Open Sans"/>
            </a:endParaRPr>
          </a:p>
          <a:p>
            <a:pPr marL="0" indent="0">
              <a:buNone/>
            </a:pPr>
            <a:endParaRPr lang="ru-RU" dirty="0" smtClean="0">
              <a:latin typeface="Open Sans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Open Sans"/>
              </a:rPr>
              <a:t>не </a:t>
            </a:r>
            <a:r>
              <a:rPr lang="ru-RU" dirty="0">
                <a:latin typeface="Open Sans"/>
              </a:rPr>
              <a:t>имеющим медицинских противопоказаний</a:t>
            </a:r>
            <a:r>
              <a:rPr lang="ru-RU" dirty="0" smtClean="0">
                <a:latin typeface="Open Sans"/>
              </a:rPr>
              <a:t>,</a:t>
            </a:r>
          </a:p>
          <a:p>
            <a:pPr>
              <a:buFontTx/>
              <a:buChar char="-"/>
            </a:pPr>
            <a:r>
              <a:rPr lang="ru-RU" dirty="0" smtClean="0">
                <a:latin typeface="Open Sans"/>
              </a:rPr>
              <a:t> </a:t>
            </a:r>
            <a:r>
              <a:rPr lang="ru-RU" dirty="0">
                <a:latin typeface="Open Sans"/>
              </a:rPr>
              <a:t>с добровольного согласия граждан, </a:t>
            </a:r>
            <a:endParaRPr lang="ru-RU" dirty="0" smtClean="0">
              <a:latin typeface="Open Sans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Open Sans"/>
              </a:rPr>
              <a:t> </a:t>
            </a:r>
            <a:r>
              <a:rPr lang="ru-RU" dirty="0">
                <a:latin typeface="Open Sans"/>
              </a:rPr>
              <a:t>не </a:t>
            </a:r>
            <a:r>
              <a:rPr lang="ru-RU" dirty="0" smtClean="0">
                <a:latin typeface="Open Sans"/>
              </a:rPr>
              <a:t>болевшим </a:t>
            </a:r>
            <a:r>
              <a:rPr lang="en-US" dirty="0">
                <a:latin typeface="Open Sans"/>
              </a:rPr>
              <a:t>COVID</a:t>
            </a:r>
            <a:r>
              <a:rPr lang="ru-RU" dirty="0" smtClean="0">
                <a:latin typeface="Open Sans"/>
              </a:rPr>
              <a:t>-19</a:t>
            </a:r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70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90146"/>
            <a:ext cx="10018713" cy="1752599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latin typeface="Open Sans"/>
              </a:rPr>
              <a:t>Противопоказаниями к вакцинации являются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552694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Open Sans"/>
              </a:rPr>
              <a:t>гиперчувствительность к какому-либо компоненту вакцины или вакцины, содержащей аналогичные компоненты;</a:t>
            </a:r>
          </a:p>
          <a:p>
            <a:pPr lvl="0"/>
            <a:r>
              <a:rPr lang="ru-RU" sz="2000" dirty="0">
                <a:latin typeface="Open Sans"/>
              </a:rPr>
              <a:t>тяжелые аллергические реакции в анамнезе;</a:t>
            </a:r>
          </a:p>
          <a:p>
            <a:pPr lvl="0"/>
            <a:r>
              <a:rPr lang="ru-RU" sz="2000" dirty="0">
                <a:latin typeface="Open Sans"/>
              </a:rPr>
              <a:t>острые инфекционные и неинфекционные заболевания, обострение хронических заболеваний - вакцинацию проводят через 2- 4 недели после выздоровления или ремиссии. При нетяжелых ОРВИ, острых инфекционных заболеваниях ЖКТ вакцинацию проводят после нормализации температуры;</a:t>
            </a:r>
          </a:p>
          <a:p>
            <a:pPr lvl="0"/>
            <a:r>
              <a:rPr lang="ru-RU" sz="2000" dirty="0">
                <a:latin typeface="Open Sans"/>
              </a:rPr>
              <a:t>беременность и период грудного вскармливания</a:t>
            </a:r>
            <a:r>
              <a:rPr lang="ru-RU" sz="2000" dirty="0" smtClean="0">
                <a:latin typeface="Open Sans"/>
              </a:rPr>
              <a:t>;</a:t>
            </a:r>
            <a:endParaRPr lang="ru-RU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294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90146"/>
            <a:ext cx="10018713" cy="1752599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latin typeface="Open Sans"/>
              </a:rPr>
              <a:t>Противопоказаниями к вакцинации являются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8948" y="2535110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Open Sans"/>
              </a:rPr>
              <a:t>возраст </a:t>
            </a:r>
            <a:r>
              <a:rPr lang="ru-RU" sz="2000" dirty="0">
                <a:latin typeface="Open Sans"/>
              </a:rPr>
              <a:t>до 18 лет (в связи с отсутствием данных об эффективности и безопасности</a:t>
            </a:r>
            <a:r>
              <a:rPr lang="ru-RU" sz="2000" dirty="0" smtClean="0">
                <a:latin typeface="Open Sans"/>
              </a:rPr>
              <a:t>)</a:t>
            </a:r>
            <a:r>
              <a:rPr lang="ru-RU" sz="2000" dirty="0">
                <a:latin typeface="Open Sans"/>
              </a:rPr>
              <a:t/>
            </a:r>
            <a:br>
              <a:rPr lang="ru-RU" sz="2000" dirty="0">
                <a:latin typeface="Open Sans"/>
              </a:rPr>
            </a:br>
            <a:r>
              <a:rPr lang="ru-RU" sz="2000" dirty="0">
                <a:latin typeface="Open Sans"/>
              </a:rPr>
              <a:t>гиперчувствительность к какому-либо компоненту вакцины или вакцины, содержащей аналогичные компоненты;</a:t>
            </a:r>
          </a:p>
          <a:p>
            <a:pPr lvl="0"/>
            <a:r>
              <a:rPr lang="ru-RU" sz="2000" dirty="0">
                <a:latin typeface="Open Sans"/>
              </a:rPr>
              <a:t>тяжелые аллергические реакции в анамнезе;</a:t>
            </a:r>
          </a:p>
          <a:p>
            <a:pPr lvl="0"/>
            <a:r>
              <a:rPr lang="ru-RU" sz="2000" dirty="0" smtClean="0">
                <a:latin typeface="Open Sans"/>
              </a:rPr>
              <a:t>беременность </a:t>
            </a:r>
            <a:r>
              <a:rPr lang="ru-RU" sz="2000" dirty="0">
                <a:latin typeface="Open Sans"/>
              </a:rPr>
              <a:t>и период грудного вскармливания</a:t>
            </a:r>
            <a:r>
              <a:rPr lang="ru-RU" sz="2000" dirty="0" smtClean="0">
                <a:latin typeface="Open Sans"/>
              </a:rPr>
              <a:t>;</a:t>
            </a:r>
            <a:endParaRPr lang="ru-RU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236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81353"/>
            <a:ext cx="10018713" cy="1752599"/>
          </a:xfrm>
        </p:spPr>
        <p:txBody>
          <a:bodyPr>
            <a:normAutofit/>
          </a:bodyPr>
          <a:lstStyle/>
          <a:p>
            <a:r>
              <a:rPr lang="ru-RU" b="1" dirty="0">
                <a:latin typeface="Open Sans"/>
              </a:rPr>
              <a:t>Противопоказания для введения компонента </a:t>
            </a:r>
            <a:r>
              <a:rPr lang="ru-RU" b="1" dirty="0" smtClean="0">
                <a:latin typeface="Open Sans"/>
              </a:rPr>
              <a:t>II</a:t>
            </a:r>
            <a:endParaRPr lang="ru-RU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latin typeface="Open Sans"/>
              </a:rPr>
              <a:t>тяжелые поствакцинальные осложнения (анафилактический шок, тяжелые генерализированные аллергические реакции, судорожный синдром, температур выше 40°С и т.д.) на введение компонента I вакцины.</a:t>
            </a: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714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234" y="211015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Open Sans"/>
              </a:rPr>
              <a:t>Вопросы и ответы:</a:t>
            </a:r>
            <a:endParaRPr lang="ru-RU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725" y="1963614"/>
            <a:ext cx="10018713" cy="3124201"/>
          </a:xfrm>
        </p:spPr>
        <p:txBody>
          <a:bodyPr/>
          <a:lstStyle/>
          <a:p>
            <a:r>
              <a:rPr lang="ru-RU" b="1" i="1" dirty="0" smtClean="0">
                <a:latin typeface="Open Sans"/>
              </a:rPr>
              <a:t>Где в Оленегорске </a:t>
            </a:r>
            <a:r>
              <a:rPr lang="ru-RU" b="1" i="1" dirty="0">
                <a:latin typeface="Open Sans"/>
              </a:rPr>
              <a:t>м</a:t>
            </a:r>
            <a:r>
              <a:rPr lang="ru-RU" b="1" i="1" dirty="0" smtClean="0">
                <a:latin typeface="Open Sans"/>
              </a:rPr>
              <a:t>ожно привиться против </a:t>
            </a:r>
            <a:r>
              <a:rPr lang="ru-RU" b="1" i="1" dirty="0" err="1" smtClean="0">
                <a:latin typeface="Open Sans"/>
              </a:rPr>
              <a:t>коронавируса</a:t>
            </a:r>
            <a:r>
              <a:rPr lang="ru-RU" b="1" i="1" dirty="0" smtClean="0">
                <a:latin typeface="Open Sans"/>
              </a:rPr>
              <a:t>?</a:t>
            </a:r>
          </a:p>
          <a:p>
            <a:pPr marL="0" indent="0">
              <a:buNone/>
            </a:pPr>
            <a:endParaRPr lang="en-US" dirty="0" smtClean="0">
              <a:latin typeface="Open Sans"/>
            </a:endParaRPr>
          </a:p>
          <a:p>
            <a:pPr marL="0" indent="0">
              <a:buNone/>
            </a:pPr>
            <a:r>
              <a:rPr lang="ru-RU" dirty="0" smtClean="0">
                <a:latin typeface="Open Sans"/>
              </a:rPr>
              <a:t>Вакцинация проводится в 120 кабинете поликлиники ГОБУЗ «ОЦГБ»  ежедневно с 8.00 до 16.00, в субботу с 9.00 до 14.00</a:t>
            </a:r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634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649" y="175846"/>
            <a:ext cx="10018713" cy="1752599"/>
          </a:xfrm>
        </p:spPr>
        <p:txBody>
          <a:bodyPr/>
          <a:lstStyle/>
          <a:p>
            <a:r>
              <a:rPr lang="ru-RU" b="1" i="1" dirty="0" smtClean="0">
                <a:latin typeface="Open Sans"/>
              </a:rPr>
              <a:t>Как можно записаться на вакцинацию?</a:t>
            </a:r>
            <a:endParaRPr lang="ru-RU" b="1" i="1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548" y="2350476"/>
            <a:ext cx="10018713" cy="3124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Open Sans"/>
              </a:rPr>
              <a:t>Портал </a:t>
            </a:r>
            <a:r>
              <a:rPr lang="ru-RU" dirty="0" smtClean="0">
                <a:latin typeface="Open Sans"/>
              </a:rPr>
              <a:t>ЕПГУ  </a:t>
            </a:r>
            <a:r>
              <a:rPr lang="ru-RU" u="sng" dirty="0">
                <a:latin typeface="Open Sans"/>
                <a:hlinkClick r:id="rId2"/>
              </a:rPr>
              <a:t>https://www.gosuslugi.ru</a:t>
            </a:r>
            <a:endParaRPr lang="ru-RU" u="sng" dirty="0">
              <a:latin typeface="Open Sans"/>
            </a:endParaRPr>
          </a:p>
          <a:p>
            <a:pPr marL="0" indent="0">
              <a:buNone/>
            </a:pPr>
            <a:r>
              <a:rPr lang="ru-RU" dirty="0">
                <a:latin typeface="Open Sans"/>
              </a:rPr>
              <a:t>Региональный портал </a:t>
            </a:r>
            <a:r>
              <a:rPr lang="en-US" dirty="0">
                <a:latin typeface="Open Sans"/>
                <a:hlinkClick r:id="rId3"/>
              </a:rPr>
              <a:t>https://reg.polarmed.ru</a:t>
            </a:r>
            <a:r>
              <a:rPr lang="en-US" dirty="0" smtClean="0">
                <a:latin typeface="Open Sans"/>
                <a:hlinkClick r:id="rId3"/>
              </a:rPr>
              <a:t>/</a:t>
            </a:r>
            <a:r>
              <a:rPr lang="en-US" dirty="0" smtClean="0">
                <a:latin typeface="Open Sans"/>
              </a:rPr>
              <a:t> </a:t>
            </a:r>
            <a:r>
              <a:rPr lang="ru-RU" u="sng" dirty="0" smtClean="0">
                <a:latin typeface="Open Sans"/>
              </a:rPr>
              <a:t> </a:t>
            </a:r>
            <a:endParaRPr lang="ru-RU" u="sng" dirty="0" smtClean="0">
              <a:latin typeface="Open Sans"/>
            </a:endParaRPr>
          </a:p>
          <a:p>
            <a:pPr marL="0" indent="0">
              <a:buNone/>
            </a:pPr>
            <a:r>
              <a:rPr lang="ru-RU" dirty="0" smtClean="0">
                <a:latin typeface="Open Sans"/>
              </a:rPr>
              <a:t>По телефону поликлиники ГОБУЗ «ОЦГБ» </a:t>
            </a:r>
            <a:r>
              <a:rPr lang="ru-RU" dirty="0">
                <a:latin typeface="Open Sans"/>
                <a:hlinkClick r:id="rId4" action="ppaction://hlinksldjump"/>
              </a:rPr>
              <a:t>8(81552)5 22 08</a:t>
            </a:r>
            <a:endParaRPr lang="ru-RU" dirty="0">
              <a:latin typeface="Open San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Если Вы являетесь работодателем необходимо предоставить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  <a:hlinkClick r:id="rId4" action="ppaction://hlinksldjump"/>
              </a:rPr>
              <a:t>списки желающих привиться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 в канцелярию  ГОБУЗ «ОЦГБ»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пн-пт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 с 8.00 до 17.00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Задать вопрос о вакцинации Вы можете путем сообщения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Ватсап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 по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телефону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  <a:hlinkClick r:id="rId4" action="ppaction://hlinksldjump"/>
              </a:rPr>
              <a:t>+7 921 046-84-35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marL="0" indent="0">
              <a:buNone/>
            </a:pPr>
            <a:endParaRPr lang="ru-RU" sz="2400" u="sng" dirty="0">
              <a:latin typeface="Open Sans"/>
            </a:endParaRP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59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742" y="282819"/>
            <a:ext cx="10018713" cy="1752599"/>
          </a:xfrm>
        </p:spPr>
        <p:txBody>
          <a:bodyPr/>
          <a:lstStyle/>
          <a:p>
            <a: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  <a:t>Содержит ли вакцина живой вирус?</a:t>
            </a:r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/>
            </a:r>
            <a:b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</a:br>
            <a:endParaRPr lang="ru-RU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271" y="1420689"/>
            <a:ext cx="10018713" cy="3124201"/>
          </a:xfrm>
        </p:spPr>
        <p:txBody>
          <a:bodyPr/>
          <a:lstStyle/>
          <a:p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>Ни одна из отечественных вакцин против </a:t>
            </a:r>
            <a:r>
              <a:rPr lang="ru-RU" altLang="en-US" dirty="0" err="1" smtClean="0">
                <a:latin typeface="Open Sans"/>
                <a:ea typeface="Open Sans"/>
                <a:cs typeface="Times New Roman" panose="02020603050405020304" pitchFamily="18" charset="0"/>
              </a:rPr>
              <a:t>коронавируса</a:t>
            </a:r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> не содержит живой вирус или его компоненты.</a:t>
            </a:r>
          </a:p>
          <a:p>
            <a:endParaRPr lang="ru-RU" dirty="0">
              <a:latin typeface="Open Sans"/>
            </a:endParaRPr>
          </a:p>
        </p:txBody>
      </p:sp>
      <p:pic>
        <p:nvPicPr>
          <p:cNvPr id="1026" name="Picture 2" descr="Картинки по запросу &quot;картинка коронавирус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470" y="3116140"/>
            <a:ext cx="3524250" cy="28575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0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988" y="50995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altLang="en-US" b="1" i="1" dirty="0" smtClean="0">
                <a:latin typeface="Open Sans"/>
                <a:ea typeface="Open Sans"/>
                <a:cs typeface="Times New Roman" panose="02020603050405020304" pitchFamily="18" charset="0"/>
              </a:rPr>
              <a:t>Будет ли иммунитет от прививки вакциной краткосрочным или долгосрочным?</a:t>
            </a:r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/>
            </a:r>
            <a:b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</a:br>
            <a:endParaRPr lang="ru-RU" dirty="0">
              <a:latin typeface="Open San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>Гам-</a:t>
            </a:r>
            <a:r>
              <a:rPr lang="ru-RU" altLang="en-US" b="1" dirty="0" err="1" smtClean="0">
                <a:latin typeface="Open Sans"/>
                <a:ea typeface="Open Sans"/>
                <a:cs typeface="Times New Roman" panose="02020603050405020304" pitchFamily="18" charset="0"/>
              </a:rPr>
              <a:t>Ковид</a:t>
            </a:r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>-</a:t>
            </a:r>
            <a:r>
              <a:rPr lang="ru-RU" altLang="en-US" b="1" dirty="0" err="1" smtClean="0">
                <a:latin typeface="Open Sans"/>
                <a:ea typeface="Open Sans"/>
                <a:cs typeface="Times New Roman" panose="02020603050405020304" pitchFamily="18" charset="0"/>
              </a:rPr>
              <a:t>Вак</a:t>
            </a:r>
            <a:r>
              <a:rPr lang="ru-RU" altLang="en-US" b="1" dirty="0" smtClean="0">
                <a:latin typeface="Open Sans"/>
                <a:ea typeface="Open Sans"/>
                <a:cs typeface="Times New Roman" panose="02020603050405020304" pitchFamily="18" charset="0"/>
              </a:rPr>
              <a:t> (торговая марка "Спутник V")</a:t>
            </a:r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/>
            </a:r>
            <a:b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</a:br>
            <a:r>
              <a:rPr lang="ru-RU" altLang="en-US" dirty="0" smtClean="0">
                <a:latin typeface="Open Sans"/>
                <a:ea typeface="Open Sans"/>
                <a:cs typeface="Times New Roman" panose="02020603050405020304" pitchFamily="18" charset="0"/>
              </a:rPr>
              <a:t>Двукратная схема введения позволяет сформировать длительный иммунитет. Опыт применения векторных вакцин (при двукратной схеме введения) показывает, что иммунитет сохраняется до 2-х лет.</a:t>
            </a:r>
          </a:p>
          <a:p>
            <a:endParaRPr lang="ru-RU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488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309</TotalTime>
  <Words>743</Words>
  <Application>Microsoft Office PowerPoint</Application>
  <PresentationFormat>Широкоэкранный</PresentationFormat>
  <Paragraphs>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Open Sans</vt:lpstr>
      <vt:lpstr>Times New Roman</vt:lpstr>
      <vt:lpstr>Параллакс</vt:lpstr>
      <vt:lpstr>Иммунопрофилактика  коронавирусной инфекции, вызываемой  вирусом SARS-CoV-2</vt:lpstr>
      <vt:lpstr>Вакцинацию против COVID-19</vt:lpstr>
      <vt:lpstr>Противопоказаниями к вакцинации являются</vt:lpstr>
      <vt:lpstr>Противопоказаниями к вакцинации являются</vt:lpstr>
      <vt:lpstr>Противопоказания для введения компонента II</vt:lpstr>
      <vt:lpstr>Вопросы и ответы:</vt:lpstr>
      <vt:lpstr>Как можно записаться на вакцинацию?</vt:lpstr>
      <vt:lpstr>Содержит ли вакцина живой вирус? </vt:lpstr>
      <vt:lpstr>Будет ли иммунитет от прививки вакциной краткосрочным или долгосрочным? </vt:lpstr>
      <vt:lpstr>Какие побочные эффекты могут быть после прививки? </vt:lpstr>
      <vt:lpstr>Стоит ли перед вакцинацией делать ПЦР-тест на ковид и сдавать анализ крови на антитела или это излишне? </vt:lpstr>
      <vt:lpstr>Как подготовиться к вакцинации?</vt:lpstr>
      <vt:lpstr>Как проводится вакцинация? </vt:lpstr>
      <vt:lpstr>Сама прививка быстрая и почти незаметная!</vt:lpstr>
      <vt:lpstr> Если я старше 60 лет и у меня есть хроническое заболевание, можно ли мне делать прививку?</vt:lpstr>
      <vt:lpstr> Есть ли вероятность заболеть коронавирусом после прививки?</vt:lpstr>
      <vt:lpstr>Можно ли пропустить вторую прививку?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 коронавирусной инфекции, вызываемой  вирусом SARS-CoV-2</dc:title>
  <dc:creator>Ананьева Татьяна Владимировна</dc:creator>
  <cp:lastModifiedBy>Ананьева Татьяна Владимировна</cp:lastModifiedBy>
  <cp:revision>16</cp:revision>
  <dcterms:created xsi:type="dcterms:W3CDTF">2021-02-10T07:39:45Z</dcterms:created>
  <dcterms:modified xsi:type="dcterms:W3CDTF">2021-02-10T13:29:54Z</dcterms:modified>
</cp:coreProperties>
</file>